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6319599" y="1632109"/>
            <a:ext cx="7477601" cy="2499598"/>
          </a:xfrm>
          <a:prstGeom prst="rect">
            <a:avLst/>
          </a:prstGeom>
          <a:noFill/>
          <a:ln/>
        </p:spPr>
        <p:txBody>
          <a:bodyPr wrap="squar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Product Sales Analysis of a Region Over the Years</a:t>
            </a:r>
            <a:endParaRPr lang="en-US" sz="5249" dirty="0"/>
          </a:p>
        </p:txBody>
      </p:sp>
      <p:sp>
        <p:nvSpPr>
          <p:cNvPr id="5" name="Text 2"/>
          <p:cNvSpPr/>
          <p:nvPr/>
        </p:nvSpPr>
        <p:spPr>
          <a:xfrm>
            <a:off x="6319599" y="4464963"/>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Welcome to our presentation on the product sales analysis of a region over the years. In this presentation, we will explore the data using IBM Cognos for data exploration and visualization. We will also discuss the application of supervised learning in Jupyter Notebook using Python. Join us on this journey as we uncover valuable insights from the data and showcase its impact on business growth.</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754023"/>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The Power of Machine Learning: Predictive Modeling</a:t>
            </a:r>
            <a:endParaRPr lang="en-US" sz="4374" dirty="0"/>
          </a:p>
        </p:txBody>
      </p:sp>
      <p:sp>
        <p:nvSpPr>
          <p:cNvPr id="5" name="Shape 2"/>
          <p:cNvSpPr/>
          <p:nvPr/>
        </p:nvSpPr>
        <p:spPr>
          <a:xfrm>
            <a:off x="2348389" y="2587109"/>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614851"/>
            <a:ext cx="3033474" cy="1853565"/>
          </a:xfrm>
          <a:prstGeom prst="rect">
            <a:avLst/>
          </a:prstGeom>
        </p:spPr>
      </p:pic>
      <p:sp>
        <p:nvSpPr>
          <p:cNvPr id="7" name="Text 3"/>
          <p:cNvSpPr/>
          <p:nvPr/>
        </p:nvSpPr>
        <p:spPr>
          <a:xfrm>
            <a:off x="2348389" y="4773811"/>
            <a:ext cx="225552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:Data Preparation</a:t>
            </a:r>
            <a:endParaRPr lang="en-US" sz="2187" dirty="0"/>
          </a:p>
        </p:txBody>
      </p:sp>
      <p:sp>
        <p:nvSpPr>
          <p:cNvPr id="8" name="Text 4"/>
          <p:cNvSpPr/>
          <p:nvPr/>
        </p:nvSpPr>
        <p:spPr>
          <a:xfrm>
            <a:off x="2348389" y="5343168"/>
            <a:ext cx="3088958" cy="2132409"/>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Before building the predictive model, we carefully prepare the data by selecting relevant features, handling categorical variables, and scaling the data for optimal performance.</a:t>
            </a:r>
            <a:endParaRPr lang="en-US" sz="1750" dirty="0"/>
          </a:p>
        </p:txBody>
      </p:sp>
      <p:sp>
        <p:nvSpPr>
          <p:cNvPr id="9" name="Shape 5"/>
          <p:cNvSpPr/>
          <p:nvPr/>
        </p:nvSpPr>
        <p:spPr>
          <a:xfrm>
            <a:off x="5770602" y="2587109"/>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70602" y="2587109"/>
            <a:ext cx="3088958" cy="1909048"/>
          </a:xfrm>
          <a:prstGeom prst="rect">
            <a:avLst/>
          </a:prstGeom>
        </p:spPr>
      </p:pic>
      <p:sp>
        <p:nvSpPr>
          <p:cNvPr id="11" name="Text 6"/>
          <p:cNvSpPr/>
          <p:nvPr/>
        </p:nvSpPr>
        <p:spPr>
          <a:xfrm>
            <a:off x="5770602" y="4773811"/>
            <a:ext cx="3088958" cy="355402"/>
          </a:xfrm>
          <a:prstGeom prst="rect">
            <a:avLst/>
          </a:prstGeom>
          <a:noFill/>
          <a:ln/>
        </p:spPr>
        <p:txBody>
          <a:bodyPr wrap="non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a:t>
            </a:r>
            <a:endParaRPr lang="en-US" sz="1750" dirty="0"/>
          </a:p>
        </p:txBody>
      </p:sp>
      <p:sp>
        <p:nvSpPr>
          <p:cNvPr id="12" name="Shape 7"/>
          <p:cNvSpPr/>
          <p:nvPr/>
        </p:nvSpPr>
        <p:spPr>
          <a:xfrm>
            <a:off x="9192816" y="2587109"/>
            <a:ext cx="3089077" cy="1909167"/>
          </a:xfrm>
          <a:prstGeom prst="roundRect">
            <a:avLst>
              <a:gd name="adj" fmla="val 20949"/>
            </a:avLst>
          </a:prstGeom>
          <a:noFill/>
          <a:ln w="27742">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9220557" y="2614851"/>
            <a:ext cx="3033593" cy="1853684"/>
          </a:xfrm>
          <a:prstGeom prst="rect">
            <a:avLst/>
          </a:prstGeom>
        </p:spPr>
      </p:pic>
      <p:sp>
        <p:nvSpPr>
          <p:cNvPr id="14" name="Text 8"/>
          <p:cNvSpPr/>
          <p:nvPr/>
        </p:nvSpPr>
        <p:spPr>
          <a:xfrm>
            <a:off x="9192816" y="4773930"/>
            <a:ext cx="2255520"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Sales Forecasting</a:t>
            </a:r>
            <a:endParaRPr lang="en-US" sz="2187" dirty="0"/>
          </a:p>
        </p:txBody>
      </p:sp>
      <p:sp>
        <p:nvSpPr>
          <p:cNvPr id="15" name="Text 9"/>
          <p:cNvSpPr/>
          <p:nvPr/>
        </p:nvSpPr>
        <p:spPr>
          <a:xfrm>
            <a:off x="9192816" y="5343287"/>
            <a:ext cx="3089077"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With the trained predictive model, we can forecast future sales, allowing businesses to plan and strategize effectively to achieve their targets.</a:t>
            </a:r>
            <a:endParaRPr lang="en-US" sz="1750"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868680"/>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Unlocking the Power of Data: Key Takeaways:</a:t>
            </a:r>
            <a:endParaRPr lang="en-US" sz="4374" dirty="0"/>
          </a:p>
        </p:txBody>
      </p:sp>
      <p:sp>
        <p:nvSpPr>
          <p:cNvPr id="5" name="Text 2"/>
          <p:cNvSpPr/>
          <p:nvPr/>
        </p:nvSpPr>
        <p:spPr>
          <a:xfrm>
            <a:off x="2348389" y="2812852"/>
            <a:ext cx="2773680" cy="416481"/>
          </a:xfrm>
          <a:prstGeom prst="rect">
            <a:avLst/>
          </a:prstGeom>
          <a:noFill/>
          <a:ln/>
        </p:spPr>
        <p:txBody>
          <a:bodyPr wrap="none" rtlCol="0" anchor="t"/>
          <a:lstStyle/>
          <a:p>
            <a:pPr indent="0" marL="0">
              <a:lnSpc>
                <a:spcPts val="3281"/>
              </a:lnSpc>
              <a:buNone/>
            </a:pPr>
            <a:r>
              <a:rPr lang="en-US" sz="2624" b="1" dirty="0">
                <a:solidFill>
                  <a:srgbClr val="FFFFFF"/>
                </a:solidFill>
                <a:latin typeface="Nunito" pitchFamily="34" charset="0"/>
                <a:ea typeface="Nunito" pitchFamily="34" charset="-122"/>
                <a:cs typeface="Nunito" pitchFamily="34" charset="-120"/>
              </a:rPr>
              <a:t>Data Visualization</a:t>
            </a:r>
            <a:endParaRPr lang="en-US" sz="2624" dirty="0"/>
          </a:p>
        </p:txBody>
      </p:sp>
      <p:sp>
        <p:nvSpPr>
          <p:cNvPr id="6" name="Text 3"/>
          <p:cNvSpPr/>
          <p:nvPr/>
        </p:nvSpPr>
        <p:spPr>
          <a:xfrm>
            <a:off x="2703790" y="3479244"/>
            <a:ext cx="259401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Present complex information in a visual format</a:t>
            </a:r>
            <a:endParaRPr lang="en-US" sz="1750" dirty="0"/>
          </a:p>
        </p:txBody>
      </p:sp>
      <p:sp>
        <p:nvSpPr>
          <p:cNvPr id="7" name="Text 4"/>
          <p:cNvSpPr/>
          <p:nvPr/>
        </p:nvSpPr>
        <p:spPr>
          <a:xfrm>
            <a:off x="2703790" y="4634270"/>
            <a:ext cx="259401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Gain quick insights and make informed decisions</a:t>
            </a:r>
            <a:endParaRPr lang="en-US" sz="1750" dirty="0"/>
          </a:p>
        </p:txBody>
      </p:sp>
      <p:sp>
        <p:nvSpPr>
          <p:cNvPr id="8" name="Text 5"/>
          <p:cNvSpPr/>
          <p:nvPr/>
        </p:nvSpPr>
        <p:spPr>
          <a:xfrm>
            <a:off x="2703790" y="5433893"/>
            <a:ext cx="259401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Communicate findings effectively to stakeholders</a:t>
            </a:r>
            <a:endParaRPr lang="en-US" sz="1750" dirty="0"/>
          </a:p>
        </p:txBody>
      </p:sp>
      <p:sp>
        <p:nvSpPr>
          <p:cNvPr id="9" name="Text 6"/>
          <p:cNvSpPr/>
          <p:nvPr/>
        </p:nvSpPr>
        <p:spPr>
          <a:xfrm>
            <a:off x="5847398" y="2812852"/>
            <a:ext cx="2949416" cy="832961"/>
          </a:xfrm>
          <a:prstGeom prst="rect">
            <a:avLst/>
          </a:prstGeom>
          <a:noFill/>
          <a:ln/>
        </p:spPr>
        <p:txBody>
          <a:bodyPr wrap="square" rtlCol="0" anchor="t"/>
          <a:lstStyle/>
          <a:p>
            <a:pPr indent="0" marL="0">
              <a:lnSpc>
                <a:spcPts val="3281"/>
              </a:lnSpc>
              <a:buNone/>
            </a:pPr>
            <a:r>
              <a:rPr lang="en-US" sz="2624" b="1" dirty="0">
                <a:solidFill>
                  <a:srgbClr val="FFFFFF"/>
                </a:solidFill>
                <a:latin typeface="Nunito" pitchFamily="34" charset="0"/>
                <a:ea typeface="Nunito" pitchFamily="34" charset="-122"/>
                <a:cs typeface="Nunito" pitchFamily="34" charset="-120"/>
              </a:rPr>
              <a:t>Predictive Modeling</a:t>
            </a:r>
            <a:endParaRPr lang="en-US" sz="2624" dirty="0"/>
          </a:p>
        </p:txBody>
      </p:sp>
      <p:sp>
        <p:nvSpPr>
          <p:cNvPr id="10" name="Text 7"/>
          <p:cNvSpPr/>
          <p:nvPr/>
        </p:nvSpPr>
        <p:spPr>
          <a:xfrm>
            <a:off x="6202799" y="3895725"/>
            <a:ext cx="259401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Forecast future sales trends accurately</a:t>
            </a:r>
            <a:endParaRPr lang="en-US" sz="1750" dirty="0"/>
          </a:p>
        </p:txBody>
      </p:sp>
      <p:sp>
        <p:nvSpPr>
          <p:cNvPr id="11" name="Text 8"/>
          <p:cNvSpPr/>
          <p:nvPr/>
        </p:nvSpPr>
        <p:spPr>
          <a:xfrm>
            <a:off x="6202799" y="4695349"/>
            <a:ext cx="2594015"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Identify growth opportunities in specific regions and product categories</a:t>
            </a:r>
            <a:endParaRPr lang="en-US" sz="1750" dirty="0"/>
          </a:p>
        </p:txBody>
      </p:sp>
      <p:sp>
        <p:nvSpPr>
          <p:cNvPr id="12" name="Text 9"/>
          <p:cNvSpPr/>
          <p:nvPr/>
        </p:nvSpPr>
        <p:spPr>
          <a:xfrm>
            <a:off x="6202799" y="6205776"/>
            <a:ext cx="259401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Optimize resource allocation for business growth</a:t>
            </a:r>
            <a:endParaRPr lang="en-US" sz="1750" dirty="0"/>
          </a:p>
        </p:txBody>
      </p:sp>
      <p:sp>
        <p:nvSpPr>
          <p:cNvPr id="13" name="Text 10"/>
          <p:cNvSpPr/>
          <p:nvPr/>
        </p:nvSpPr>
        <p:spPr>
          <a:xfrm>
            <a:off x="9346406" y="2812852"/>
            <a:ext cx="2918460" cy="416481"/>
          </a:xfrm>
          <a:prstGeom prst="rect">
            <a:avLst/>
          </a:prstGeom>
          <a:noFill/>
          <a:ln/>
        </p:spPr>
        <p:txBody>
          <a:bodyPr wrap="none" rtlCol="0" anchor="t"/>
          <a:lstStyle/>
          <a:p>
            <a:pPr indent="0" marL="0">
              <a:lnSpc>
                <a:spcPts val="3281"/>
              </a:lnSpc>
              <a:buNone/>
            </a:pPr>
            <a:r>
              <a:rPr lang="en-US" sz="2624" b="1" dirty="0">
                <a:solidFill>
                  <a:srgbClr val="FFFFFF"/>
                </a:solidFill>
                <a:latin typeface="Nunito" pitchFamily="34" charset="0"/>
                <a:ea typeface="Nunito" pitchFamily="34" charset="-122"/>
                <a:cs typeface="Nunito" pitchFamily="34" charset="-120"/>
              </a:rPr>
              <a:t>Actionable Insights</a:t>
            </a:r>
            <a:endParaRPr lang="en-US" sz="2624" dirty="0"/>
          </a:p>
        </p:txBody>
      </p:sp>
      <p:sp>
        <p:nvSpPr>
          <p:cNvPr id="14" name="Text 11"/>
          <p:cNvSpPr/>
          <p:nvPr/>
        </p:nvSpPr>
        <p:spPr>
          <a:xfrm>
            <a:off x="9701808" y="3479244"/>
            <a:ext cx="259401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Optimize sales strategies and enhance customer experience</a:t>
            </a:r>
            <a:endParaRPr lang="en-US" sz="1750" dirty="0"/>
          </a:p>
        </p:txBody>
      </p:sp>
      <p:sp>
        <p:nvSpPr>
          <p:cNvPr id="15" name="Text 12"/>
          <p:cNvSpPr/>
          <p:nvPr/>
        </p:nvSpPr>
        <p:spPr>
          <a:xfrm>
            <a:off x="9701808" y="4634270"/>
            <a:ext cx="259401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Identify market trends and stay ahead of the competition</a:t>
            </a:r>
            <a:endParaRPr lang="en-US" sz="1750" dirty="0"/>
          </a:p>
        </p:txBody>
      </p:sp>
      <p:sp>
        <p:nvSpPr>
          <p:cNvPr id="16" name="Text 13"/>
          <p:cNvSpPr/>
          <p:nvPr/>
        </p:nvSpPr>
        <p:spPr>
          <a:xfrm>
            <a:off x="9701808" y="5789295"/>
            <a:ext cx="259401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Unlock the full potential of data-driven decision-making</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927616"/>
            <a:ext cx="816864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The Power of Data Visualization</a:t>
            </a:r>
            <a:endParaRPr lang="en-US" sz="4374" dirty="0"/>
          </a:p>
        </p:txBody>
      </p:sp>
      <p:sp>
        <p:nvSpPr>
          <p:cNvPr id="5" name="Shape 2"/>
          <p:cNvSpPr/>
          <p:nvPr/>
        </p:nvSpPr>
        <p:spPr>
          <a:xfrm>
            <a:off x="2348389" y="2066330"/>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094071"/>
            <a:ext cx="3033474" cy="1853565"/>
          </a:xfrm>
          <a:prstGeom prst="rect">
            <a:avLst/>
          </a:prstGeom>
        </p:spPr>
      </p:pic>
      <p:sp>
        <p:nvSpPr>
          <p:cNvPr id="7" name="Text 3"/>
          <p:cNvSpPr/>
          <p:nvPr/>
        </p:nvSpPr>
        <p:spPr>
          <a:xfrm>
            <a:off x="2348389" y="4253032"/>
            <a:ext cx="3088958" cy="694373"/>
          </a:xfrm>
          <a:prstGeom prst="rect">
            <a:avLst/>
          </a:prstGeom>
          <a:noFill/>
          <a:ln/>
        </p:spPr>
        <p:txBody>
          <a:bodyPr wrap="squar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Effortless Data Interpretation</a:t>
            </a:r>
            <a:endParaRPr lang="en-US" sz="2187" dirty="0"/>
          </a:p>
        </p:txBody>
      </p:sp>
      <p:sp>
        <p:nvSpPr>
          <p:cNvPr id="8" name="Text 4"/>
          <p:cNvSpPr/>
          <p:nvPr/>
        </p:nvSpPr>
        <p:spPr>
          <a:xfrm>
            <a:off x="2348389" y="5169575"/>
            <a:ext cx="3088958" cy="2132409"/>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Data visualization allows us to present complex information in a graphical format, making it easier for stakeholders to interpret and understand key insights at a glance.</a:t>
            </a:r>
            <a:endParaRPr lang="en-US" sz="1750" dirty="0"/>
          </a:p>
        </p:txBody>
      </p:sp>
      <p:sp>
        <p:nvSpPr>
          <p:cNvPr id="9" name="Shape 5"/>
          <p:cNvSpPr/>
          <p:nvPr/>
        </p:nvSpPr>
        <p:spPr>
          <a:xfrm>
            <a:off x="5770602" y="2066330"/>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094071"/>
            <a:ext cx="3033474" cy="1853565"/>
          </a:xfrm>
          <a:prstGeom prst="rect">
            <a:avLst/>
          </a:prstGeom>
        </p:spPr>
      </p:pic>
      <p:sp>
        <p:nvSpPr>
          <p:cNvPr id="11" name="Text 6"/>
          <p:cNvSpPr/>
          <p:nvPr/>
        </p:nvSpPr>
        <p:spPr>
          <a:xfrm>
            <a:off x="5770602" y="4253032"/>
            <a:ext cx="3088958" cy="694373"/>
          </a:xfrm>
          <a:prstGeom prst="rect">
            <a:avLst/>
          </a:prstGeom>
          <a:noFill/>
          <a:ln/>
        </p:spPr>
        <p:txBody>
          <a:bodyPr wrap="squar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Uncover Hidden Patterns</a:t>
            </a:r>
            <a:endParaRPr lang="en-US" sz="2187" dirty="0"/>
          </a:p>
        </p:txBody>
      </p:sp>
      <p:sp>
        <p:nvSpPr>
          <p:cNvPr id="12" name="Text 7"/>
          <p:cNvSpPr/>
          <p:nvPr/>
        </p:nvSpPr>
        <p:spPr>
          <a:xfrm>
            <a:off x="5770602" y="5169575"/>
            <a:ext cx="3088958" cy="2132409"/>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By exploring the data using powerful tools like IBM Cognos, we can uncover hidden patterns and correlations, enabling us to make data-driven decisions with confidence.</a:t>
            </a:r>
            <a:endParaRPr lang="en-US" sz="1750" dirty="0"/>
          </a:p>
        </p:txBody>
      </p:sp>
      <p:sp>
        <p:nvSpPr>
          <p:cNvPr id="13" name="Shape 8"/>
          <p:cNvSpPr/>
          <p:nvPr/>
        </p:nvSpPr>
        <p:spPr>
          <a:xfrm>
            <a:off x="9192816" y="2066330"/>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094071"/>
            <a:ext cx="3033593" cy="1853684"/>
          </a:xfrm>
          <a:prstGeom prst="rect">
            <a:avLst/>
          </a:prstGeom>
        </p:spPr>
      </p:pic>
      <p:sp>
        <p:nvSpPr>
          <p:cNvPr id="15" name="Text 9"/>
          <p:cNvSpPr/>
          <p:nvPr/>
        </p:nvSpPr>
        <p:spPr>
          <a:xfrm>
            <a:off x="9192816" y="4253151"/>
            <a:ext cx="2537460"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Predictive Modeling</a:t>
            </a:r>
            <a:endParaRPr lang="en-US" sz="2187" dirty="0"/>
          </a:p>
        </p:txBody>
      </p:sp>
      <p:sp>
        <p:nvSpPr>
          <p:cNvPr id="16" name="Text 10"/>
          <p:cNvSpPr/>
          <p:nvPr/>
        </p:nvSpPr>
        <p:spPr>
          <a:xfrm>
            <a:off x="9192816" y="4822508"/>
            <a:ext cx="3089077" cy="2132409"/>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Supervised learning in Jupyter Notebook using Python allows us to build predictive models that can forecast sales trends and identify potential growth opportunities.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0002E">
              <a:alpha val="75000"/>
            </a:srgbClr>
          </a:solidFill>
          <a:ln w="52388">
            <a:solidFill>
              <a:srgbClr val="262654"/>
            </a:solidFill>
            <a:prstDash val="solid"/>
          </a:ln>
        </p:spPr>
      </p:sp>
      <p:sp>
        <p:nvSpPr>
          <p:cNvPr id="4" name="Text 1"/>
          <p:cNvSpPr/>
          <p:nvPr/>
        </p:nvSpPr>
        <p:spPr>
          <a:xfrm>
            <a:off x="797481" y="576858"/>
            <a:ext cx="9377839" cy="1311116"/>
          </a:xfrm>
          <a:prstGeom prst="rect">
            <a:avLst/>
          </a:prstGeom>
          <a:noFill/>
          <a:ln/>
        </p:spPr>
        <p:txBody>
          <a:bodyPr wrap="square" rtlCol="0" anchor="t"/>
          <a:lstStyle/>
          <a:p>
            <a:pPr indent="0" marL="0">
              <a:lnSpc>
                <a:spcPts val="5162"/>
              </a:lnSpc>
              <a:buNone/>
            </a:pPr>
            <a:r>
              <a:rPr lang="en-US" sz="4129" b="1" dirty="0">
                <a:solidFill>
                  <a:srgbClr val="FFFFFF"/>
                </a:solidFill>
                <a:latin typeface="Nunito" pitchFamily="34" charset="0"/>
                <a:ea typeface="Nunito" pitchFamily="34" charset="-122"/>
                <a:cs typeface="Nunito" pitchFamily="34" charset="-120"/>
              </a:rPr>
              <a:t>The Journey Begins: Exploratory Data Analysis</a:t>
            </a:r>
            <a:endParaRPr lang="en-US" sz="4129" dirty="0"/>
          </a:p>
        </p:txBody>
      </p:sp>
      <p:sp>
        <p:nvSpPr>
          <p:cNvPr id="5" name="Shape 2"/>
          <p:cNvSpPr/>
          <p:nvPr/>
        </p:nvSpPr>
        <p:spPr>
          <a:xfrm>
            <a:off x="1098947" y="2202537"/>
            <a:ext cx="26194" cy="5453539"/>
          </a:xfrm>
          <a:prstGeom prst="rect">
            <a:avLst/>
          </a:prstGeom>
          <a:solidFill>
            <a:srgbClr val="262654"/>
          </a:solidFill>
          <a:ln/>
        </p:spPr>
      </p:sp>
      <p:sp>
        <p:nvSpPr>
          <p:cNvPr id="6" name="Shape 3"/>
          <p:cNvSpPr/>
          <p:nvPr/>
        </p:nvSpPr>
        <p:spPr>
          <a:xfrm>
            <a:off x="1348026" y="2589252"/>
            <a:ext cx="734139" cy="26194"/>
          </a:xfrm>
          <a:prstGeom prst="rect">
            <a:avLst/>
          </a:prstGeom>
          <a:solidFill>
            <a:srgbClr val="F2B42D"/>
          </a:solidFill>
          <a:ln/>
        </p:spPr>
      </p:sp>
      <p:sp>
        <p:nvSpPr>
          <p:cNvPr id="7" name="Shape 4"/>
          <p:cNvSpPr/>
          <p:nvPr/>
        </p:nvSpPr>
        <p:spPr>
          <a:xfrm>
            <a:off x="876062" y="2366367"/>
            <a:ext cx="471964" cy="471964"/>
          </a:xfrm>
          <a:prstGeom prst="roundRect">
            <a:avLst>
              <a:gd name="adj" fmla="val 80003"/>
            </a:avLst>
          </a:prstGeom>
          <a:solidFill>
            <a:srgbClr val="00002E"/>
          </a:solidFill>
          <a:ln w="26194">
            <a:solidFill>
              <a:srgbClr val="F2B42D"/>
            </a:solidFill>
            <a:prstDash val="solid"/>
          </a:ln>
        </p:spPr>
      </p:sp>
      <p:sp>
        <p:nvSpPr>
          <p:cNvPr id="8" name="Text 5"/>
          <p:cNvSpPr/>
          <p:nvPr/>
        </p:nvSpPr>
        <p:spPr>
          <a:xfrm>
            <a:off x="1016794" y="2405658"/>
            <a:ext cx="190500" cy="393263"/>
          </a:xfrm>
          <a:prstGeom prst="rect">
            <a:avLst/>
          </a:prstGeom>
          <a:noFill/>
          <a:ln/>
        </p:spPr>
        <p:txBody>
          <a:bodyPr wrap="none" rtlCol="0" anchor="t"/>
          <a:lstStyle/>
          <a:p>
            <a:pPr algn="ctr" indent="0" marL="0">
              <a:lnSpc>
                <a:spcPts val="3097"/>
              </a:lnSpc>
              <a:buNone/>
            </a:pPr>
            <a:r>
              <a:rPr lang="en-US" sz="2478" b="1" dirty="0">
                <a:solidFill>
                  <a:srgbClr val="F2B42D"/>
                </a:solidFill>
                <a:latin typeface="Nunito" pitchFamily="34" charset="0"/>
                <a:ea typeface="Nunito" pitchFamily="34" charset="-122"/>
                <a:cs typeface="Nunito" pitchFamily="34" charset="-120"/>
              </a:rPr>
              <a:t>1</a:t>
            </a:r>
            <a:endParaRPr lang="en-US" sz="2478" dirty="0"/>
          </a:p>
        </p:txBody>
      </p:sp>
      <p:sp>
        <p:nvSpPr>
          <p:cNvPr id="9" name="Text 6"/>
          <p:cNvSpPr/>
          <p:nvPr/>
        </p:nvSpPr>
        <p:spPr>
          <a:xfrm>
            <a:off x="2265759" y="2412206"/>
            <a:ext cx="2097643" cy="327660"/>
          </a:xfrm>
          <a:prstGeom prst="rect">
            <a:avLst/>
          </a:prstGeom>
          <a:noFill/>
          <a:ln/>
        </p:spPr>
        <p:txBody>
          <a:bodyPr wrap="none" rtlCol="0" anchor="t"/>
          <a:lstStyle/>
          <a:p>
            <a:pPr algn="l" indent="0" marL="0">
              <a:lnSpc>
                <a:spcPts val="2581"/>
              </a:lnSpc>
              <a:buNone/>
            </a:pPr>
            <a:r>
              <a:rPr lang="en-US" sz="2065" b="1" dirty="0">
                <a:solidFill>
                  <a:srgbClr val="F2B42D"/>
                </a:solidFill>
                <a:latin typeface="Nunito" pitchFamily="34" charset="0"/>
                <a:ea typeface="Nunito" pitchFamily="34" charset="-122"/>
                <a:cs typeface="Nunito" pitchFamily="34" charset="-120"/>
              </a:rPr>
              <a:t>Data Collection</a:t>
            </a:r>
            <a:endParaRPr lang="en-US" sz="2065" dirty="0"/>
          </a:p>
        </p:txBody>
      </p:sp>
      <p:sp>
        <p:nvSpPr>
          <p:cNvPr id="10" name="Text 7"/>
          <p:cNvSpPr/>
          <p:nvPr/>
        </p:nvSpPr>
        <p:spPr>
          <a:xfrm>
            <a:off x="2265759" y="2949535"/>
            <a:ext cx="7909560" cy="671274"/>
          </a:xfrm>
          <a:prstGeom prst="rect">
            <a:avLst/>
          </a:prstGeom>
          <a:noFill/>
          <a:ln/>
        </p:spPr>
        <p:txBody>
          <a:bodyPr wrap="square" rtlCol="0" anchor="t"/>
          <a:lstStyle/>
          <a:p>
            <a:pPr algn="l" indent="0" marL="0">
              <a:lnSpc>
                <a:spcPts val="2643"/>
              </a:lnSpc>
              <a:buNone/>
            </a:pPr>
            <a:r>
              <a:rPr lang="en-US" sz="1652" dirty="0">
                <a:solidFill>
                  <a:srgbClr val="FFFFFF"/>
                </a:solidFill>
                <a:latin typeface="PT Sans" pitchFamily="34" charset="0"/>
                <a:ea typeface="PT Sans" pitchFamily="34" charset="-122"/>
                <a:cs typeface="PT Sans" pitchFamily="34" charset="-120"/>
              </a:rPr>
              <a:t>The first step is to collect relevant sales data from various sources, ensuring accuracy and completeness.</a:t>
            </a:r>
            <a:endParaRPr lang="en-US" sz="1652" dirty="0"/>
          </a:p>
        </p:txBody>
      </p:sp>
      <p:sp>
        <p:nvSpPr>
          <p:cNvPr id="11" name="Shape 8"/>
          <p:cNvSpPr/>
          <p:nvPr/>
        </p:nvSpPr>
        <p:spPr>
          <a:xfrm>
            <a:off x="1348026" y="4476988"/>
            <a:ext cx="734139" cy="26194"/>
          </a:xfrm>
          <a:prstGeom prst="rect">
            <a:avLst/>
          </a:prstGeom>
          <a:solidFill>
            <a:srgbClr val="D7425E"/>
          </a:solidFill>
          <a:ln/>
        </p:spPr>
      </p:sp>
      <p:sp>
        <p:nvSpPr>
          <p:cNvPr id="12" name="Shape 9"/>
          <p:cNvSpPr/>
          <p:nvPr/>
        </p:nvSpPr>
        <p:spPr>
          <a:xfrm>
            <a:off x="876062" y="4254103"/>
            <a:ext cx="471964" cy="471964"/>
          </a:xfrm>
          <a:prstGeom prst="roundRect">
            <a:avLst>
              <a:gd name="adj" fmla="val 80003"/>
            </a:avLst>
          </a:prstGeom>
          <a:solidFill>
            <a:srgbClr val="00002E"/>
          </a:solidFill>
          <a:ln w="26194">
            <a:solidFill>
              <a:srgbClr val="D7425E"/>
            </a:solidFill>
            <a:prstDash val="solid"/>
          </a:ln>
        </p:spPr>
      </p:sp>
      <p:sp>
        <p:nvSpPr>
          <p:cNvPr id="13" name="Text 10"/>
          <p:cNvSpPr/>
          <p:nvPr/>
        </p:nvSpPr>
        <p:spPr>
          <a:xfrm>
            <a:off x="1016794" y="4293394"/>
            <a:ext cx="190500" cy="393263"/>
          </a:xfrm>
          <a:prstGeom prst="rect">
            <a:avLst/>
          </a:prstGeom>
          <a:noFill/>
          <a:ln/>
        </p:spPr>
        <p:txBody>
          <a:bodyPr wrap="none" rtlCol="0" anchor="t"/>
          <a:lstStyle/>
          <a:p>
            <a:pPr algn="ctr" indent="0" marL="0">
              <a:lnSpc>
                <a:spcPts val="3097"/>
              </a:lnSpc>
              <a:buNone/>
            </a:pPr>
            <a:r>
              <a:rPr lang="en-US" sz="2478" b="1" dirty="0">
                <a:solidFill>
                  <a:srgbClr val="D7425E"/>
                </a:solidFill>
                <a:latin typeface="Nunito" pitchFamily="34" charset="0"/>
                <a:ea typeface="Nunito" pitchFamily="34" charset="-122"/>
                <a:cs typeface="Nunito" pitchFamily="34" charset="-120"/>
              </a:rPr>
              <a:t>2</a:t>
            </a:r>
            <a:endParaRPr lang="en-US" sz="2478" dirty="0"/>
          </a:p>
        </p:txBody>
      </p:sp>
      <p:sp>
        <p:nvSpPr>
          <p:cNvPr id="14" name="Text 11"/>
          <p:cNvSpPr/>
          <p:nvPr/>
        </p:nvSpPr>
        <p:spPr>
          <a:xfrm>
            <a:off x="2265759" y="4299942"/>
            <a:ext cx="2097643" cy="327660"/>
          </a:xfrm>
          <a:prstGeom prst="rect">
            <a:avLst/>
          </a:prstGeom>
          <a:noFill/>
          <a:ln/>
        </p:spPr>
        <p:txBody>
          <a:bodyPr wrap="none" rtlCol="0" anchor="t"/>
          <a:lstStyle/>
          <a:p>
            <a:pPr algn="l" indent="0" marL="0">
              <a:lnSpc>
                <a:spcPts val="2581"/>
              </a:lnSpc>
              <a:buNone/>
            </a:pPr>
            <a:r>
              <a:rPr lang="en-US" sz="2065" b="1" dirty="0">
                <a:solidFill>
                  <a:srgbClr val="D7425E"/>
                </a:solidFill>
                <a:latin typeface="Nunito" pitchFamily="34" charset="0"/>
                <a:ea typeface="Nunito" pitchFamily="34" charset="-122"/>
                <a:cs typeface="Nunito" pitchFamily="34" charset="-120"/>
              </a:rPr>
              <a:t>Data Cleaning</a:t>
            </a:r>
            <a:endParaRPr lang="en-US" sz="2065" dirty="0"/>
          </a:p>
        </p:txBody>
      </p:sp>
      <p:sp>
        <p:nvSpPr>
          <p:cNvPr id="15" name="Text 12"/>
          <p:cNvSpPr/>
          <p:nvPr/>
        </p:nvSpPr>
        <p:spPr>
          <a:xfrm>
            <a:off x="2265759" y="4837271"/>
            <a:ext cx="7909560" cy="671274"/>
          </a:xfrm>
          <a:prstGeom prst="rect">
            <a:avLst/>
          </a:prstGeom>
          <a:noFill/>
          <a:ln/>
        </p:spPr>
        <p:txBody>
          <a:bodyPr wrap="square" rtlCol="0" anchor="t"/>
          <a:lstStyle/>
          <a:p>
            <a:pPr algn="l" indent="0" marL="0">
              <a:lnSpc>
                <a:spcPts val="2643"/>
              </a:lnSpc>
              <a:buNone/>
            </a:pPr>
            <a:r>
              <a:rPr lang="en-US" sz="1652" dirty="0">
                <a:solidFill>
                  <a:srgbClr val="FFFFFF"/>
                </a:solidFill>
                <a:latin typeface="PT Sans" pitchFamily="34" charset="0"/>
                <a:ea typeface="PT Sans" pitchFamily="34" charset="-122"/>
                <a:cs typeface="PT Sans" pitchFamily="34" charset="-120"/>
              </a:rPr>
              <a:t>We then clean the data by removing duplicates, handling missing values, and fixing any inconsistencies, ensuring high data quality.</a:t>
            </a:r>
            <a:endParaRPr lang="en-US" sz="1652" dirty="0"/>
          </a:p>
        </p:txBody>
      </p:sp>
      <p:sp>
        <p:nvSpPr>
          <p:cNvPr id="16" name="Shape 13"/>
          <p:cNvSpPr/>
          <p:nvPr/>
        </p:nvSpPr>
        <p:spPr>
          <a:xfrm>
            <a:off x="1348026" y="6364724"/>
            <a:ext cx="734139" cy="26194"/>
          </a:xfrm>
          <a:prstGeom prst="rect">
            <a:avLst/>
          </a:prstGeom>
          <a:solidFill>
            <a:srgbClr val="DD785E"/>
          </a:solidFill>
          <a:ln/>
        </p:spPr>
      </p:sp>
      <p:sp>
        <p:nvSpPr>
          <p:cNvPr id="17" name="Shape 14"/>
          <p:cNvSpPr/>
          <p:nvPr/>
        </p:nvSpPr>
        <p:spPr>
          <a:xfrm>
            <a:off x="876062" y="6141839"/>
            <a:ext cx="471964" cy="471964"/>
          </a:xfrm>
          <a:prstGeom prst="roundRect">
            <a:avLst>
              <a:gd name="adj" fmla="val 80003"/>
            </a:avLst>
          </a:prstGeom>
          <a:solidFill>
            <a:srgbClr val="00002E"/>
          </a:solidFill>
          <a:ln w="26194">
            <a:solidFill>
              <a:srgbClr val="DD785E"/>
            </a:solidFill>
            <a:prstDash val="solid"/>
          </a:ln>
        </p:spPr>
      </p:sp>
      <p:sp>
        <p:nvSpPr>
          <p:cNvPr id="18" name="Text 15"/>
          <p:cNvSpPr/>
          <p:nvPr/>
        </p:nvSpPr>
        <p:spPr>
          <a:xfrm>
            <a:off x="1016794" y="6181130"/>
            <a:ext cx="190500" cy="393263"/>
          </a:xfrm>
          <a:prstGeom prst="rect">
            <a:avLst/>
          </a:prstGeom>
          <a:noFill/>
          <a:ln/>
        </p:spPr>
        <p:txBody>
          <a:bodyPr wrap="none" rtlCol="0" anchor="t"/>
          <a:lstStyle/>
          <a:p>
            <a:pPr algn="ctr" indent="0" marL="0">
              <a:lnSpc>
                <a:spcPts val="3097"/>
              </a:lnSpc>
              <a:buNone/>
            </a:pPr>
            <a:r>
              <a:rPr lang="en-US" sz="2478" b="1" dirty="0">
                <a:solidFill>
                  <a:srgbClr val="DD785E"/>
                </a:solidFill>
                <a:latin typeface="Nunito" pitchFamily="34" charset="0"/>
                <a:ea typeface="Nunito" pitchFamily="34" charset="-122"/>
                <a:cs typeface="Nunito" pitchFamily="34" charset="-120"/>
              </a:rPr>
              <a:t>3</a:t>
            </a:r>
            <a:endParaRPr lang="en-US" sz="2478" dirty="0"/>
          </a:p>
        </p:txBody>
      </p:sp>
      <p:sp>
        <p:nvSpPr>
          <p:cNvPr id="19" name="Text 16"/>
          <p:cNvSpPr/>
          <p:nvPr/>
        </p:nvSpPr>
        <p:spPr>
          <a:xfrm>
            <a:off x="2265759" y="6187678"/>
            <a:ext cx="3124200" cy="327660"/>
          </a:xfrm>
          <a:prstGeom prst="rect">
            <a:avLst/>
          </a:prstGeom>
          <a:noFill/>
          <a:ln/>
        </p:spPr>
        <p:txBody>
          <a:bodyPr wrap="none" rtlCol="0" anchor="t"/>
          <a:lstStyle/>
          <a:p>
            <a:pPr algn="l" indent="0" marL="0">
              <a:lnSpc>
                <a:spcPts val="2581"/>
              </a:lnSpc>
              <a:buNone/>
            </a:pPr>
            <a:r>
              <a:rPr lang="en-US" sz="2065" b="1" dirty="0">
                <a:solidFill>
                  <a:srgbClr val="DD785E"/>
                </a:solidFill>
                <a:latin typeface="Nunito" pitchFamily="34" charset="0"/>
                <a:ea typeface="Nunito" pitchFamily="34" charset="-122"/>
                <a:cs typeface="Nunito" pitchFamily="34" charset="-120"/>
              </a:rPr>
              <a:t>Exploratory Data Analysis</a:t>
            </a:r>
            <a:endParaRPr lang="en-US" sz="2065" dirty="0"/>
          </a:p>
        </p:txBody>
      </p:sp>
      <p:sp>
        <p:nvSpPr>
          <p:cNvPr id="20" name="Text 17"/>
          <p:cNvSpPr/>
          <p:nvPr/>
        </p:nvSpPr>
        <p:spPr>
          <a:xfrm>
            <a:off x="2265759" y="6725007"/>
            <a:ext cx="7909560" cy="671274"/>
          </a:xfrm>
          <a:prstGeom prst="rect">
            <a:avLst/>
          </a:prstGeom>
          <a:noFill/>
          <a:ln/>
        </p:spPr>
        <p:txBody>
          <a:bodyPr wrap="square" rtlCol="0" anchor="t"/>
          <a:lstStyle/>
          <a:p>
            <a:pPr algn="l" indent="0" marL="0">
              <a:lnSpc>
                <a:spcPts val="2643"/>
              </a:lnSpc>
              <a:buNone/>
            </a:pPr>
            <a:r>
              <a:rPr lang="en-US" sz="1652" dirty="0">
                <a:solidFill>
                  <a:srgbClr val="FFFFFF"/>
                </a:solidFill>
                <a:latin typeface="PT Sans" pitchFamily="34" charset="0"/>
                <a:ea typeface="PT Sans" pitchFamily="34" charset="-122"/>
                <a:cs typeface="PT Sans" pitchFamily="34" charset="-120"/>
              </a:rPr>
              <a:t>Using IBM Cognos, we perform exploratory data analysis to gain initial insights, identify trends, and discover outliers.</a:t>
            </a:r>
            <a:endParaRPr lang="en-US" sz="1652" dirty="0"/>
          </a:p>
        </p:txBody>
      </p:sp>
      <p:pic>
        <p:nvPicPr>
          <p:cNvPr id="21" name="Image 1" descr="preencoded.png">    </p:cNvPr>
          <p:cNvPicPr>
            <a:picLocks noChangeAspect="1"/>
          </p:cNvPicPr>
          <p:nvPr/>
        </p:nvPicPr>
        <p:blipFill>
          <a:blip r:embed="rId2"/>
          <a:stretch>
            <a:fillRect/>
          </a:stretch>
        </p:blipFill>
        <p:spPr>
          <a:xfrm>
            <a:off x="10972800" y="0"/>
            <a:ext cx="3657600" cy="8232934"/>
          </a:xfrm>
          <a:prstGeom prst="rect">
            <a:avLst/>
          </a:prstGeom>
        </p:spPr>
      </p:pic>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2834640"/>
            <a:ext cx="98298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Data Exploration in python for dataset:</a:t>
            </a:r>
            <a:endParaRPr lang="en-US" sz="4374" dirty="0"/>
          </a:p>
        </p:txBody>
      </p:sp>
      <p:sp>
        <p:nvSpPr>
          <p:cNvPr id="5" name="Text 2"/>
          <p:cNvSpPr/>
          <p:nvPr/>
        </p:nvSpPr>
        <p:spPr>
          <a:xfrm>
            <a:off x="2348389" y="3973354"/>
            <a:ext cx="9933503"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                  Data exploration is a critical step in the data analysis process, as it allows you to gain a better understanding of your dataset. In Python, you can use various libraries like Pandas, Matplotlib, and Seaborn for data exploration.Here's a step-by-step guide to performing data exploration on your dataset:</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349109"/>
            <a:ext cx="3665220" cy="555427"/>
          </a:xfrm>
          <a:prstGeom prst="rect">
            <a:avLst/>
          </a:prstGeom>
          <a:noFill/>
          <a:ln/>
        </p:spPr>
        <p:txBody>
          <a:bodyPr wrap="non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Load the Dataset</a:t>
            </a:r>
            <a:pPr indent="0" marL="0">
              <a:lnSpc>
                <a:spcPts val="4374"/>
              </a:lnSpc>
              <a:buNone/>
            </a:pPr>
            <a:r>
              <a:rPr lang="en-US" sz="3499" b="1" dirty="0">
                <a:solidFill>
                  <a:srgbClr val="FFFFFF"/>
                </a:solidFill>
                <a:latin typeface="Nunito" pitchFamily="34" charset="0"/>
                <a:ea typeface="Nunito" pitchFamily="34" charset="-122"/>
                <a:cs typeface="Nunito" pitchFamily="34" charset="-120"/>
              </a:rPr>
              <a:t>:</a:t>
            </a:r>
            <a:endParaRPr lang="en-US" sz="3499" dirty="0"/>
          </a:p>
        </p:txBody>
      </p:sp>
      <p:sp>
        <p:nvSpPr>
          <p:cNvPr id="6" name="Text 2"/>
          <p:cNvSpPr/>
          <p:nvPr/>
        </p:nvSpPr>
        <p:spPr>
          <a:xfrm>
            <a:off x="6319599" y="4154448"/>
            <a:ext cx="7477601" cy="72604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Start by loading your dataset using Pandas. If your data is in a CSV file, you can use  </a:t>
            </a:r>
            <a:pPr indent="0" marL="0">
              <a:lnSpc>
                <a:spcPts val="2799"/>
              </a:lnSpc>
              <a:buNone/>
            </a:pPr>
            <a:r>
              <a:rPr lang="en-US" sz="1750" dirty="0">
                <a:solidFill>
                  <a:srgbClr val="FFFFFF"/>
                </a:solidFill>
                <a:highlight>
                  <a:srgbClr val="483304"/>
                </a:highlight>
                <a:latin typeface="Consolas" pitchFamily="34" charset="0"/>
                <a:ea typeface="Consolas" pitchFamily="34" charset="-122"/>
                <a:cs typeface="Consolas" pitchFamily="34" charset="-120"/>
              </a:rPr>
              <a:t>pd.read_csv()</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356729"/>
            <a:ext cx="3726180" cy="555427"/>
          </a:xfrm>
          <a:prstGeom prst="rect">
            <a:avLst/>
          </a:prstGeom>
          <a:noFill/>
          <a:ln/>
        </p:spPr>
        <p:txBody>
          <a:bodyPr wrap="non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Basic Information:</a:t>
            </a:r>
            <a:endParaRPr lang="en-US" sz="3499" dirty="0"/>
          </a:p>
        </p:txBody>
      </p:sp>
      <p:sp>
        <p:nvSpPr>
          <p:cNvPr id="6" name="Text 2"/>
          <p:cNvSpPr/>
          <p:nvPr/>
        </p:nvSpPr>
        <p:spPr>
          <a:xfrm>
            <a:off x="833199" y="4162068"/>
            <a:ext cx="7477601"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Check the basic information about your dataset, including the number of rows, columns, data types, and missing values.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356729"/>
            <a:ext cx="3916680" cy="555427"/>
          </a:xfrm>
          <a:prstGeom prst="rect">
            <a:avLst/>
          </a:prstGeom>
          <a:noFill/>
          <a:ln/>
        </p:spPr>
        <p:txBody>
          <a:bodyPr wrap="non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Data Visualization</a:t>
            </a:r>
            <a:pPr indent="0" marL="0">
              <a:lnSpc>
                <a:spcPts val="4374"/>
              </a:lnSpc>
              <a:buNone/>
            </a:pPr>
            <a:r>
              <a:rPr lang="en-US" sz="3499" b="1" dirty="0">
                <a:solidFill>
                  <a:srgbClr val="FFFFFF"/>
                </a:solidFill>
                <a:latin typeface="Nunito" pitchFamily="34" charset="0"/>
                <a:ea typeface="Nunito" pitchFamily="34" charset="-122"/>
                <a:cs typeface="Nunito" pitchFamily="34" charset="-120"/>
              </a:rPr>
              <a:t>:</a:t>
            </a:r>
            <a:endParaRPr lang="en-US" sz="3499" dirty="0"/>
          </a:p>
        </p:txBody>
      </p:sp>
      <p:sp>
        <p:nvSpPr>
          <p:cNvPr id="6" name="Text 2"/>
          <p:cNvSpPr/>
          <p:nvPr/>
        </p:nvSpPr>
        <p:spPr>
          <a:xfrm>
            <a:off x="6319599" y="4162068"/>
            <a:ext cx="7477601"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Visualize the data to identify patterns, trends, and relationships. Use libraries like Matplotlib and Seaborn for plotting.</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534370"/>
            <a:ext cx="4305300" cy="555427"/>
          </a:xfrm>
          <a:prstGeom prst="rect">
            <a:avLst/>
          </a:prstGeom>
          <a:noFill/>
          <a:ln/>
        </p:spPr>
        <p:txBody>
          <a:bodyPr wrap="non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Correlation Analysis</a:t>
            </a:r>
            <a:pPr indent="0" marL="0">
              <a:lnSpc>
                <a:spcPts val="4374"/>
              </a:lnSpc>
              <a:buNone/>
            </a:pPr>
            <a:r>
              <a:rPr lang="en-US" sz="3499" b="1" dirty="0">
                <a:solidFill>
                  <a:srgbClr val="FFFFFF"/>
                </a:solidFill>
                <a:latin typeface="Nunito" pitchFamily="34" charset="0"/>
                <a:ea typeface="Nunito" pitchFamily="34" charset="-122"/>
                <a:cs typeface="Nunito" pitchFamily="34" charset="-120"/>
              </a:rPr>
              <a:t>:</a:t>
            </a:r>
            <a:endParaRPr lang="en-US" sz="3499" dirty="0"/>
          </a:p>
        </p:txBody>
      </p:sp>
      <p:sp>
        <p:nvSpPr>
          <p:cNvPr id="6" name="Text 2"/>
          <p:cNvSpPr/>
          <p:nvPr/>
        </p:nvSpPr>
        <p:spPr>
          <a:xfrm>
            <a:off x="833199" y="4339709"/>
            <a:ext cx="7477601"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Check for correlations between variables, especially in numerical datasets.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0002E">
              <a:alpha val="75000"/>
            </a:srgbClr>
          </a:solidFill>
          <a:ln w="50244">
            <a:solidFill>
              <a:srgbClr val="262654"/>
            </a:solidFill>
            <a:prstDash val="solid"/>
          </a:ln>
        </p:spPr>
      </p:sp>
      <p:sp>
        <p:nvSpPr>
          <p:cNvPr id="4" name="Text 1"/>
          <p:cNvSpPr/>
          <p:nvPr/>
        </p:nvSpPr>
        <p:spPr>
          <a:xfrm>
            <a:off x="4651415" y="552688"/>
            <a:ext cx="4808220" cy="628055"/>
          </a:xfrm>
          <a:prstGeom prst="rect">
            <a:avLst/>
          </a:prstGeom>
          <a:noFill/>
          <a:ln/>
        </p:spPr>
        <p:txBody>
          <a:bodyPr wrap="none" rtlCol="0" anchor="t"/>
          <a:lstStyle/>
          <a:p>
            <a:pPr indent="0" marL="0">
              <a:lnSpc>
                <a:spcPts val="4945"/>
              </a:lnSpc>
              <a:buNone/>
            </a:pPr>
            <a:r>
              <a:rPr lang="en-US" sz="3956" b="1" dirty="0">
                <a:solidFill>
                  <a:srgbClr val="FFFFFF"/>
                </a:solidFill>
                <a:latin typeface="Nunito" pitchFamily="34" charset="0"/>
                <a:ea typeface="Nunito" pitchFamily="34" charset="-122"/>
                <a:cs typeface="Nunito" pitchFamily="34" charset="-120"/>
              </a:rPr>
              <a:t>Supervised Learning:</a:t>
            </a:r>
            <a:endParaRPr lang="en-US" sz="3956" dirty="0"/>
          </a:p>
        </p:txBody>
      </p:sp>
      <p:sp>
        <p:nvSpPr>
          <p:cNvPr id="5" name="Shape 2"/>
          <p:cNvSpPr/>
          <p:nvPr/>
        </p:nvSpPr>
        <p:spPr>
          <a:xfrm>
            <a:off x="4651415" y="1482209"/>
            <a:ext cx="8985171" cy="1931551"/>
          </a:xfrm>
          <a:prstGeom prst="roundRect">
            <a:avLst>
              <a:gd name="adj" fmla="val 18730"/>
            </a:avLst>
          </a:prstGeom>
          <a:solidFill>
            <a:srgbClr val="00002E"/>
          </a:solidFill>
          <a:ln w="25122">
            <a:solidFill>
              <a:srgbClr val="F2B42D"/>
            </a:solidFill>
            <a:prstDash val="solid"/>
          </a:ln>
        </p:spPr>
      </p:sp>
      <p:sp>
        <p:nvSpPr>
          <p:cNvPr id="6" name="Text 3"/>
          <p:cNvSpPr/>
          <p:nvPr/>
        </p:nvSpPr>
        <p:spPr>
          <a:xfrm>
            <a:off x="4877514" y="1708309"/>
            <a:ext cx="2009775" cy="313968"/>
          </a:xfrm>
          <a:prstGeom prst="rect">
            <a:avLst/>
          </a:prstGeom>
          <a:noFill/>
          <a:ln/>
        </p:spPr>
        <p:txBody>
          <a:bodyPr wrap="none" rtlCol="0" anchor="t"/>
          <a:lstStyle/>
          <a:p>
            <a:pPr indent="0" marL="0">
              <a:lnSpc>
                <a:spcPts val="2473"/>
              </a:lnSpc>
              <a:buNone/>
            </a:pPr>
            <a:r>
              <a:rPr lang="en-US" sz="1978" b="1" dirty="0">
                <a:solidFill>
                  <a:srgbClr val="F2B42D"/>
                </a:solidFill>
                <a:latin typeface="Nunito" pitchFamily="34" charset="0"/>
                <a:ea typeface="Nunito" pitchFamily="34" charset="-122"/>
                <a:cs typeface="Nunito" pitchFamily="34" charset="-120"/>
              </a:rPr>
              <a:t>Training Data</a:t>
            </a:r>
            <a:pPr indent="0" marL="0">
              <a:lnSpc>
                <a:spcPts val="2473"/>
              </a:lnSpc>
              <a:buNone/>
            </a:pPr>
            <a:r>
              <a:rPr lang="en-US" sz="1978" b="1" dirty="0">
                <a:solidFill>
                  <a:srgbClr val="F2B42D"/>
                </a:solidFill>
                <a:latin typeface="Nunito" pitchFamily="34" charset="0"/>
                <a:ea typeface="Nunito" pitchFamily="34" charset="-122"/>
                <a:cs typeface="Nunito" pitchFamily="34" charset="-120"/>
              </a:rPr>
              <a:t>:</a:t>
            </a:r>
            <a:endParaRPr lang="en-US" sz="1978" dirty="0"/>
          </a:p>
        </p:txBody>
      </p:sp>
      <p:sp>
        <p:nvSpPr>
          <p:cNvPr id="7" name="Text 4"/>
          <p:cNvSpPr/>
          <p:nvPr/>
        </p:nvSpPr>
        <p:spPr>
          <a:xfrm>
            <a:off x="4877514" y="2223254"/>
            <a:ext cx="8532971" cy="964406"/>
          </a:xfrm>
          <a:prstGeom prst="rect">
            <a:avLst/>
          </a:prstGeom>
          <a:noFill/>
          <a:ln/>
        </p:spPr>
        <p:txBody>
          <a:bodyPr wrap="square" rtlCol="0" anchor="t"/>
          <a:lstStyle/>
          <a:p>
            <a:pPr indent="0" marL="0">
              <a:lnSpc>
                <a:spcPts val="2532"/>
              </a:lnSpc>
              <a:buNone/>
            </a:pPr>
            <a:r>
              <a:rPr lang="en-US" sz="1583" dirty="0">
                <a:solidFill>
                  <a:srgbClr val="FFFFFF"/>
                </a:solidFill>
                <a:latin typeface="PT Sans" pitchFamily="34" charset="0"/>
                <a:ea typeface="PT Sans" pitchFamily="34" charset="-122"/>
                <a:cs typeface="PT Sans" pitchFamily="34" charset="-120"/>
              </a:rPr>
              <a:t>         Start with a dataset that contains input-output pairs. The input data is often referred to as features, attributes, or independent variables, while the output is called the target, label, or dependent variable.</a:t>
            </a:r>
            <a:endParaRPr lang="en-US" sz="1583" dirty="0"/>
          </a:p>
        </p:txBody>
      </p:sp>
      <p:sp>
        <p:nvSpPr>
          <p:cNvPr id="8" name="Shape 5"/>
          <p:cNvSpPr/>
          <p:nvPr/>
        </p:nvSpPr>
        <p:spPr>
          <a:xfrm>
            <a:off x="4651415" y="3614738"/>
            <a:ext cx="8985171" cy="1931551"/>
          </a:xfrm>
          <a:prstGeom prst="roundRect">
            <a:avLst>
              <a:gd name="adj" fmla="val 18730"/>
            </a:avLst>
          </a:prstGeom>
          <a:solidFill>
            <a:srgbClr val="00002E"/>
          </a:solidFill>
          <a:ln w="25122">
            <a:solidFill>
              <a:srgbClr val="D7425E"/>
            </a:solidFill>
            <a:prstDash val="solid"/>
          </a:ln>
        </p:spPr>
      </p:sp>
      <p:sp>
        <p:nvSpPr>
          <p:cNvPr id="9" name="Text 6"/>
          <p:cNvSpPr/>
          <p:nvPr/>
        </p:nvSpPr>
        <p:spPr>
          <a:xfrm>
            <a:off x="4877514" y="3840837"/>
            <a:ext cx="2255520" cy="313968"/>
          </a:xfrm>
          <a:prstGeom prst="rect">
            <a:avLst/>
          </a:prstGeom>
          <a:noFill/>
          <a:ln/>
        </p:spPr>
        <p:txBody>
          <a:bodyPr wrap="none" rtlCol="0" anchor="t"/>
          <a:lstStyle/>
          <a:p>
            <a:pPr indent="0" marL="0">
              <a:lnSpc>
                <a:spcPts val="2473"/>
              </a:lnSpc>
              <a:buNone/>
            </a:pPr>
            <a:r>
              <a:rPr lang="en-US" sz="1978" b="1" dirty="0">
                <a:solidFill>
                  <a:srgbClr val="D7425E"/>
                </a:solidFill>
                <a:latin typeface="Nunito" pitchFamily="34" charset="0"/>
                <a:ea typeface="Nunito" pitchFamily="34" charset="-122"/>
                <a:cs typeface="Nunito" pitchFamily="34" charset="-120"/>
              </a:rPr>
              <a:t>Algorithm Training</a:t>
            </a:r>
            <a:pPr indent="0" marL="0">
              <a:lnSpc>
                <a:spcPts val="2473"/>
              </a:lnSpc>
              <a:buNone/>
            </a:pPr>
            <a:r>
              <a:rPr lang="en-US" sz="1978" b="1" dirty="0">
                <a:solidFill>
                  <a:srgbClr val="D7425E"/>
                </a:solidFill>
                <a:latin typeface="Nunito" pitchFamily="34" charset="0"/>
                <a:ea typeface="Nunito" pitchFamily="34" charset="-122"/>
                <a:cs typeface="Nunito" pitchFamily="34" charset="-120"/>
              </a:rPr>
              <a:t>:</a:t>
            </a:r>
            <a:endParaRPr lang="en-US" sz="1978" dirty="0"/>
          </a:p>
        </p:txBody>
      </p:sp>
      <p:sp>
        <p:nvSpPr>
          <p:cNvPr id="10" name="Text 7"/>
          <p:cNvSpPr/>
          <p:nvPr/>
        </p:nvSpPr>
        <p:spPr>
          <a:xfrm>
            <a:off x="4877514" y="4355783"/>
            <a:ext cx="8532971" cy="964406"/>
          </a:xfrm>
          <a:prstGeom prst="rect">
            <a:avLst/>
          </a:prstGeom>
          <a:noFill/>
          <a:ln/>
        </p:spPr>
        <p:txBody>
          <a:bodyPr wrap="square" rtlCol="0" anchor="t"/>
          <a:lstStyle/>
          <a:p>
            <a:pPr indent="0" marL="0">
              <a:lnSpc>
                <a:spcPts val="2532"/>
              </a:lnSpc>
              <a:buNone/>
            </a:pPr>
            <a:r>
              <a:rPr lang="en-US" sz="1583" dirty="0">
                <a:solidFill>
                  <a:srgbClr val="FFFFFF"/>
                </a:solidFill>
                <a:latin typeface="PT Sans" pitchFamily="34" charset="0"/>
                <a:ea typeface="PT Sans" pitchFamily="34" charset="-122"/>
                <a:cs typeface="PT Sans" pitchFamily="34" charset="-120"/>
              </a:rPr>
              <a:t>           You choose a machine learning algorithm (e.g., decision trees, linear regression, neural networks, etc.) and train it using the labeled data. During training, the algorithm learns the relationships between the input data and the corresponding output.</a:t>
            </a:r>
            <a:endParaRPr lang="en-US" sz="1583" dirty="0"/>
          </a:p>
        </p:txBody>
      </p:sp>
      <p:sp>
        <p:nvSpPr>
          <p:cNvPr id="11" name="Shape 8"/>
          <p:cNvSpPr/>
          <p:nvPr/>
        </p:nvSpPr>
        <p:spPr>
          <a:xfrm>
            <a:off x="4651415" y="5747266"/>
            <a:ext cx="8985171" cy="1931551"/>
          </a:xfrm>
          <a:prstGeom prst="roundRect">
            <a:avLst>
              <a:gd name="adj" fmla="val 18730"/>
            </a:avLst>
          </a:prstGeom>
          <a:solidFill>
            <a:srgbClr val="00002E"/>
          </a:solidFill>
          <a:ln w="25122">
            <a:solidFill>
              <a:srgbClr val="DD785E"/>
            </a:solidFill>
            <a:prstDash val="solid"/>
          </a:ln>
        </p:spPr>
      </p:sp>
      <p:sp>
        <p:nvSpPr>
          <p:cNvPr id="12" name="Text 9"/>
          <p:cNvSpPr/>
          <p:nvPr/>
        </p:nvSpPr>
        <p:spPr>
          <a:xfrm>
            <a:off x="4877514" y="5973366"/>
            <a:ext cx="2103120" cy="313968"/>
          </a:xfrm>
          <a:prstGeom prst="rect">
            <a:avLst/>
          </a:prstGeom>
          <a:noFill/>
          <a:ln/>
        </p:spPr>
        <p:txBody>
          <a:bodyPr wrap="none" rtlCol="0" anchor="t"/>
          <a:lstStyle/>
          <a:p>
            <a:pPr indent="0" marL="0">
              <a:lnSpc>
                <a:spcPts val="2473"/>
              </a:lnSpc>
              <a:buNone/>
            </a:pPr>
            <a:r>
              <a:rPr lang="en-US" sz="1978" b="1" dirty="0">
                <a:solidFill>
                  <a:srgbClr val="DD785E"/>
                </a:solidFill>
                <a:latin typeface="Nunito" pitchFamily="34" charset="0"/>
                <a:ea typeface="Nunito" pitchFamily="34" charset="-122"/>
                <a:cs typeface="Nunito" pitchFamily="34" charset="-120"/>
              </a:rPr>
              <a:t>Model Evaluation</a:t>
            </a:r>
            <a:pPr indent="0" marL="0">
              <a:lnSpc>
                <a:spcPts val="2473"/>
              </a:lnSpc>
              <a:buNone/>
            </a:pPr>
            <a:r>
              <a:rPr lang="en-US" sz="1978" b="1" dirty="0">
                <a:solidFill>
                  <a:srgbClr val="DD785E"/>
                </a:solidFill>
                <a:latin typeface="Nunito" pitchFamily="34" charset="0"/>
                <a:ea typeface="Nunito" pitchFamily="34" charset="-122"/>
                <a:cs typeface="Nunito" pitchFamily="34" charset="-120"/>
              </a:rPr>
              <a:t>:</a:t>
            </a:r>
            <a:endParaRPr lang="en-US" sz="1978" dirty="0"/>
          </a:p>
        </p:txBody>
      </p:sp>
      <p:sp>
        <p:nvSpPr>
          <p:cNvPr id="13" name="Text 10"/>
          <p:cNvSpPr/>
          <p:nvPr/>
        </p:nvSpPr>
        <p:spPr>
          <a:xfrm>
            <a:off x="4877514" y="6488311"/>
            <a:ext cx="8532971" cy="964406"/>
          </a:xfrm>
          <a:prstGeom prst="rect">
            <a:avLst/>
          </a:prstGeom>
          <a:noFill/>
          <a:ln/>
        </p:spPr>
        <p:txBody>
          <a:bodyPr wrap="square" rtlCol="0" anchor="t"/>
          <a:lstStyle/>
          <a:p>
            <a:pPr indent="0" marL="0">
              <a:lnSpc>
                <a:spcPts val="2532"/>
              </a:lnSpc>
              <a:buNone/>
            </a:pPr>
            <a:r>
              <a:rPr lang="en-US" sz="1583" dirty="0">
                <a:solidFill>
                  <a:srgbClr val="FFFFFF"/>
                </a:solidFill>
                <a:latin typeface="PT Sans" pitchFamily="34" charset="0"/>
                <a:ea typeface="PT Sans" pitchFamily="34" charset="-122"/>
                <a:cs typeface="PT Sans" pitchFamily="34" charset="-120"/>
              </a:rPr>
              <a:t>           After training, you evaluate the model's performance using a separate dataset that the model hasn't seen before. Common evaluation metrics include accuracy, mean squared error, F1 score, and others, depending on the type of problem</a:t>
            </a:r>
            <a:endParaRPr lang="en-US" sz="1583" dirty="0"/>
          </a:p>
        </p:txBody>
      </p:sp>
      <p:pic>
        <p:nvPicPr>
          <p:cNvPr id="14" name="Image 1" descr="preencoded.png">    </p:cNvPr>
          <p:cNvPicPr>
            <a:picLocks noChangeAspect="1"/>
          </p:cNvPicPr>
          <p:nvPr/>
        </p:nvPicPr>
        <p:blipFill>
          <a:blip r:embed="rId2"/>
          <a:stretch>
            <a:fillRect/>
          </a:stretch>
        </p:blipFill>
        <p:spPr>
          <a:xfrm>
            <a:off x="0" y="0"/>
            <a:ext cx="3657600" cy="8231505"/>
          </a:xfrm>
          <a:prstGeom prst="rect">
            <a:avLst/>
          </a:prstGeom>
        </p:spPr>
      </p:pic>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2023-11-01T15:11:39Z</dcterms:created>
  <dcterms:modified xsi:type="dcterms:W3CDTF">2023-11-01T15:11:39Z</dcterms:modified>
</cp:coreProperties>
</file>